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80" r:id="rId10"/>
    <p:sldId id="272" r:id="rId11"/>
    <p:sldId id="267" r:id="rId12"/>
    <p:sldId id="264" r:id="rId13"/>
    <p:sldId id="274" r:id="rId14"/>
    <p:sldId id="265" r:id="rId15"/>
    <p:sldId id="266" r:id="rId16"/>
    <p:sldId id="268" r:id="rId17"/>
    <p:sldId id="271" r:id="rId18"/>
    <p:sldId id="269" r:id="rId19"/>
    <p:sldId id="270" r:id="rId20"/>
    <p:sldId id="277" r:id="rId21"/>
    <p:sldId id="278" r:id="rId22"/>
    <p:sldId id="279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4F8B-679E-4B7A-A221-D0E932AFDC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566A-5653-407C-9871-73F28A1C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4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4F8B-679E-4B7A-A221-D0E932AFDC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566A-5653-407C-9871-73F28A1C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4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4F8B-679E-4B7A-A221-D0E932AFDC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566A-5653-407C-9871-73F28A1C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8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4F8B-679E-4B7A-A221-D0E932AFDC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566A-5653-407C-9871-73F28A1C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4F8B-679E-4B7A-A221-D0E932AFDC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566A-5653-407C-9871-73F28A1C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4F8B-679E-4B7A-A221-D0E932AFDC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566A-5653-407C-9871-73F28A1C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9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4F8B-679E-4B7A-A221-D0E932AFDC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566A-5653-407C-9871-73F28A1C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0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4F8B-679E-4B7A-A221-D0E932AFDC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566A-5653-407C-9871-73F28A1C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5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4F8B-679E-4B7A-A221-D0E932AFDC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566A-5653-407C-9871-73F28A1C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1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4F8B-679E-4B7A-A221-D0E932AFDC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566A-5653-407C-9871-73F28A1C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6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4F8B-679E-4B7A-A221-D0E932AFDC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566A-5653-407C-9871-73F28A1C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4F8B-679E-4B7A-A221-D0E932AFDC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566A-5653-407C-9871-73F28A1C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pcsd.powerschoo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pettus@newpaltz.k12.ny.u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pettus@newpaltz.k12.ny.u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0574" y="266007"/>
            <a:ext cx="11538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PowerSchool Parent Portal</a:t>
            </a:r>
          </a:p>
          <a:p>
            <a:pPr algn="ctr"/>
            <a:r>
              <a:rPr lang="en-US" sz="2800" dirty="0"/>
              <a:t>for students and parents</a:t>
            </a:r>
          </a:p>
          <a:p>
            <a:pPr algn="ctr"/>
            <a:r>
              <a:rPr lang="en-US" sz="2800" u="sng" dirty="0">
                <a:hlinkClick r:id="rId2"/>
              </a:rPr>
              <a:t>https://</a:t>
            </a:r>
            <a:r>
              <a:rPr lang="en-US" sz="2800" u="sng" dirty="0" smtClean="0">
                <a:hlinkClick r:id="rId2"/>
              </a:rPr>
              <a:t>npcsd.powerschool.com</a:t>
            </a:r>
            <a:endParaRPr lang="en-US" sz="2800" u="sng" dirty="0" smtClean="0"/>
          </a:p>
          <a:p>
            <a:pPr algn="ctr"/>
            <a:endParaRPr lang="en-US" u="sng" dirty="0"/>
          </a:p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1833562"/>
            <a:ext cx="2438400" cy="3190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68880" y="5287952"/>
            <a:ext cx="7040880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Cheri Pettus, parent portal coordinator</a:t>
            </a:r>
            <a:endParaRPr lang="en-US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cpettus@newpaltz.k12.ny.us</a:t>
            </a:r>
            <a:endParaRPr lang="en-US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845-256-4060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9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53"/>
    </mc:Choice>
    <mc:Fallback>
      <p:transition spd="slow" advTm="88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8831" y="85501"/>
            <a:ext cx="289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SCHEDULE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48" y="1623332"/>
            <a:ext cx="4132046" cy="3391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51" y="1603042"/>
            <a:ext cx="1549767" cy="1246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599" y="1670616"/>
            <a:ext cx="1102411" cy="1648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533" y="1002846"/>
            <a:ext cx="2657073" cy="463284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02016" y="1091682"/>
            <a:ext cx="18662" cy="576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3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51"/>
    </mc:Choice>
    <mc:Fallback>
      <p:transition spd="slow" advTm="895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3" y="1439199"/>
            <a:ext cx="1549767" cy="1246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46" y="4270330"/>
            <a:ext cx="1365274" cy="2041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4155" y="233265"/>
            <a:ext cx="877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ATTENDANCE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204" y="1219338"/>
            <a:ext cx="238125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103" y="824787"/>
            <a:ext cx="3092807" cy="2231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7204" y="3400384"/>
            <a:ext cx="2611016" cy="334862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322839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20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5"/>
    </mc:Choice>
    <mc:Fallback>
      <p:transition spd="slow" advTm="813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825" y="307571"/>
            <a:ext cx="629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Parent Portal - “Terms”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493520"/>
            <a:ext cx="3857625" cy="167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29940" y="1493520"/>
            <a:ext cx="660861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MIDDLE SCHOOL AND HIGH SCHOOL:</a:t>
            </a:r>
          </a:p>
          <a:p>
            <a:endParaRPr lang="en-US" dirty="0"/>
          </a:p>
          <a:p>
            <a:r>
              <a:rPr lang="en-US" dirty="0" smtClean="0"/>
              <a:t>Q1 = Quarter 1</a:t>
            </a:r>
          </a:p>
          <a:p>
            <a:r>
              <a:rPr lang="en-US" dirty="0" smtClean="0"/>
              <a:t>Q2 = Quarter 2</a:t>
            </a:r>
          </a:p>
          <a:p>
            <a:r>
              <a:rPr lang="en-US" dirty="0" smtClean="0"/>
              <a:t>S1 = Semester 1</a:t>
            </a:r>
          </a:p>
          <a:p>
            <a:r>
              <a:rPr lang="en-US" dirty="0" smtClean="0"/>
              <a:t>Q3 = Quarter 3</a:t>
            </a:r>
          </a:p>
          <a:p>
            <a:r>
              <a:rPr lang="en-US" dirty="0" smtClean="0"/>
              <a:t>Q4 = Quarter 4</a:t>
            </a:r>
          </a:p>
          <a:p>
            <a:r>
              <a:rPr lang="en-US" dirty="0" smtClean="0"/>
              <a:t>S2 = Semester 2</a:t>
            </a:r>
          </a:p>
          <a:p>
            <a:r>
              <a:rPr lang="en-US" dirty="0" smtClean="0"/>
              <a:t>Y1 = Year</a:t>
            </a:r>
          </a:p>
          <a:p>
            <a:endParaRPr lang="en-US" dirty="0"/>
          </a:p>
          <a:p>
            <a:r>
              <a:rPr lang="en-US" dirty="0" smtClean="0"/>
              <a:t>M1 = Midterm exam</a:t>
            </a:r>
          </a:p>
          <a:p>
            <a:r>
              <a:rPr lang="en-US" dirty="0" smtClean="0"/>
              <a:t>F1 or F2 = Final exam</a:t>
            </a:r>
          </a:p>
          <a:p>
            <a:r>
              <a:rPr lang="en-US" dirty="0" smtClean="0"/>
              <a:t>R2 = Regents exam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give report cards every 5 weeks. Assignments are in the parent portal.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9" y="3275215"/>
            <a:ext cx="2372215" cy="330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37"/>
    </mc:Choice>
    <mc:Fallback>
      <p:transition spd="slow" advTm="1023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825" y="307571"/>
            <a:ext cx="629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Parent Portal - “Terms”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60" y="1350510"/>
            <a:ext cx="2733675" cy="933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22120" y="1350510"/>
            <a:ext cx="66086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DUZINE AND LENAPE:</a:t>
            </a:r>
          </a:p>
          <a:p>
            <a:endParaRPr lang="en-US" dirty="0"/>
          </a:p>
          <a:p>
            <a:r>
              <a:rPr lang="en-US" dirty="0" smtClean="0"/>
              <a:t>T1 = Trimester 1  (September – November)</a:t>
            </a:r>
          </a:p>
          <a:p>
            <a:r>
              <a:rPr lang="en-US" dirty="0" smtClean="0"/>
              <a:t>T2 = Trimester 2  (December – March)</a:t>
            </a:r>
          </a:p>
          <a:p>
            <a:r>
              <a:rPr lang="en-US" dirty="0" smtClean="0"/>
              <a:t>T3 = Trimester 3  (April – June)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give report cards 3 times a year (December, March, and June).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6" y="2692544"/>
            <a:ext cx="36385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4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1"/>
    </mc:Choice>
    <mc:Fallback>
      <p:transition spd="slow" advTm="884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265" y="1428666"/>
            <a:ext cx="3857625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538" y="3437056"/>
            <a:ext cx="2388393" cy="291267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206867" y="954107"/>
            <a:ext cx="357447" cy="8759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9228512" y="954107"/>
            <a:ext cx="357447" cy="8759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833078" y="5303690"/>
            <a:ext cx="878660" cy="349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2514" y="0"/>
            <a:ext cx="11551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Middle and High School: GRADES</a:t>
            </a:r>
          </a:p>
          <a:p>
            <a:pPr algn="ctr"/>
            <a:r>
              <a:rPr lang="en-US" sz="2800" dirty="0" smtClean="0"/>
              <a:t>Click on the number to view the assignments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162" y="1428666"/>
            <a:ext cx="1549767" cy="1246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622" y="3915767"/>
            <a:ext cx="1365274" cy="204176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3275045"/>
            <a:ext cx="12192000" cy="3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90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24"/>
    </mc:Choice>
    <mc:Fallback>
      <p:transition spd="slow" advTm="922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94" y="1025982"/>
            <a:ext cx="8894064" cy="2072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063" y="3303037"/>
            <a:ext cx="1872311" cy="3331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53" y="1439199"/>
            <a:ext cx="1549767" cy="1246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246" y="4270330"/>
            <a:ext cx="1365274" cy="2041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4155" y="233265"/>
            <a:ext cx="877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Middle and High School ASSIGNMENTS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0629" y="3200401"/>
            <a:ext cx="12061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8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54"/>
    </mc:Choice>
    <mc:Fallback>
      <p:transition spd="slow" advTm="885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52" y="1862808"/>
            <a:ext cx="1366366" cy="1098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4" y="4198776"/>
            <a:ext cx="1198283" cy="1792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4155" y="233265"/>
            <a:ext cx="877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Middle and High School COMMENTS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68559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520" y="1367319"/>
            <a:ext cx="9649206" cy="1956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124" y="4198776"/>
            <a:ext cx="3348179" cy="1986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501" y="4047620"/>
            <a:ext cx="3031282" cy="249855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113176" y="3909527"/>
            <a:ext cx="270587" cy="4012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2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46"/>
    </mc:Choice>
    <mc:Fallback>
      <p:transition spd="slow" advTm="944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973" y="2631966"/>
            <a:ext cx="8083518" cy="3971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6973" y="0"/>
            <a:ext cx="910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Duzine and Lenape STANDARDS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450703" y="745843"/>
            <a:ext cx="3293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= Consistently </a:t>
            </a:r>
          </a:p>
          <a:p>
            <a:r>
              <a:rPr lang="en-US" dirty="0" smtClean="0"/>
              <a:t>M = Most of the time </a:t>
            </a:r>
          </a:p>
          <a:p>
            <a:r>
              <a:rPr lang="en-US" dirty="0" smtClean="0"/>
              <a:t>S = Some of the time </a:t>
            </a:r>
          </a:p>
          <a:p>
            <a:r>
              <a:rPr lang="en-US" dirty="0" smtClean="0"/>
              <a:t>R = Rarely </a:t>
            </a:r>
          </a:p>
          <a:p>
            <a:r>
              <a:rPr lang="en-US" dirty="0" smtClean="0"/>
              <a:t>NY = Not yet </a:t>
            </a:r>
          </a:p>
          <a:p>
            <a:r>
              <a:rPr lang="en-US" dirty="0" smtClean="0"/>
              <a:t>NA = Not applicable at this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0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98"/>
    </mc:Choice>
    <mc:Fallback>
      <p:transition spd="slow" advTm="869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752" y="1826125"/>
            <a:ext cx="9305925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19" y="3064637"/>
            <a:ext cx="1366366" cy="1098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949" y="798078"/>
            <a:ext cx="4310063" cy="87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0057" y="0"/>
            <a:ext cx="906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Duzine and Lenape STANDARDS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10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13"/>
    </mc:Choice>
    <mc:Fallback>
      <p:transition spd="slow" advTm="781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8212" y="432889"/>
            <a:ext cx="934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  Duzine and Lenape STANDARDS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67" y="3340360"/>
            <a:ext cx="1198283" cy="1792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387" y="1480147"/>
            <a:ext cx="3006499" cy="50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0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9068"/>
    </mc:Choice>
    <mc:Fallback>
      <p:transition advClick="0" advTm="90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007" y="157942"/>
            <a:ext cx="11829011" cy="655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6713" y="-114300"/>
            <a:ext cx="12925425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44"/>
    </mc:Choice>
    <mc:Fallback>
      <p:transition spd="slow" advTm="874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036" y="80896"/>
            <a:ext cx="797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Set up automatic Email Notifications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3" y="1439199"/>
            <a:ext cx="1549767" cy="1246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673" y="1000895"/>
            <a:ext cx="7641772" cy="2598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53" y="4627985"/>
            <a:ext cx="1198283" cy="1792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699" y="3707985"/>
            <a:ext cx="1746668" cy="2920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618" y="3890865"/>
            <a:ext cx="1899126" cy="27372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370798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44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58"/>
    </mc:Choice>
    <mc:Fallback>
      <p:transition spd="slow" advTm="895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036" y="80896"/>
            <a:ext cx="797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Fill out School Forms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3" y="1439199"/>
            <a:ext cx="1549767" cy="1246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3" y="4627985"/>
            <a:ext cx="1198283" cy="17920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357809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679" y="3707985"/>
            <a:ext cx="2155116" cy="2980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563" y="3707984"/>
            <a:ext cx="2752146" cy="2980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161" y="880118"/>
            <a:ext cx="5927476" cy="26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42"/>
    </mc:Choice>
    <mc:Fallback>
      <p:transition spd="slow" advTm="844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156" y="261258"/>
            <a:ext cx="9097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Need more </a:t>
            </a:r>
            <a:r>
              <a:rPr lang="en-US" sz="3600" dirty="0"/>
              <a:t>help? https://www.newpaltz.k12.ny.us/portalhelp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040" y="1461587"/>
            <a:ext cx="9458519" cy="489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18"/>
    </mc:Choice>
    <mc:Fallback>
      <p:transition spd="slow" advTm="1051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23" y="247141"/>
            <a:ext cx="10039956" cy="65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3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9"/>
    </mc:Choice>
    <mc:Fallback>
      <p:transition spd="slow" advTm="794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56" y="1413162"/>
            <a:ext cx="3747565" cy="4915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6205" y="274320"/>
            <a:ext cx="6359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  R  G  M  J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4109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80"/>
    </mc:Choice>
    <mc:Fallback>
      <p:transition spd="slow" advTm="86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049" y="2309812"/>
            <a:ext cx="3487430" cy="3899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6698" y="432261"/>
            <a:ext cx="6941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STUDENTS log into the parent portal with their computer username and password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30" y="1504603"/>
            <a:ext cx="2424373" cy="3273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3425" y="1995055"/>
            <a:ext cx="3117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Student example:</a:t>
            </a:r>
          </a:p>
          <a:p>
            <a:endParaRPr lang="en-US" sz="2800" dirty="0"/>
          </a:p>
          <a:p>
            <a:r>
              <a:rPr lang="en-US" sz="2800" dirty="0" smtClean="0"/>
              <a:t>Username = </a:t>
            </a:r>
            <a:r>
              <a:rPr lang="en-US" sz="2800" dirty="0" err="1" smtClean="0"/>
              <a:t>JDoe</a:t>
            </a:r>
            <a:endParaRPr lang="en-US" sz="2800" dirty="0" smtClean="0"/>
          </a:p>
          <a:p>
            <a:r>
              <a:rPr lang="en-US" sz="2800" dirty="0" smtClean="0"/>
              <a:t>Password = 12864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312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38"/>
    </mc:Choice>
    <mc:Fallback>
      <p:transition spd="slow" advTm="933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48" y="2515899"/>
            <a:ext cx="3563316" cy="3984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5832" y="467427"/>
            <a:ext cx="6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PARENTS need to create an account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94559" y="1014154"/>
            <a:ext cx="8038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Email or call Cheri Pettus at </a:t>
            </a:r>
            <a:r>
              <a:rPr lang="en-US" sz="2800" dirty="0" smtClean="0">
                <a:hlinkClick r:id="rId3"/>
              </a:rPr>
              <a:t>cpettus@newpaltz.k12.ny.us</a:t>
            </a:r>
            <a:endParaRPr lang="en-US" sz="2800" dirty="0" smtClean="0"/>
          </a:p>
          <a:p>
            <a:pPr algn="ctr"/>
            <a:r>
              <a:rPr lang="en-US" sz="2800" dirty="0" smtClean="0"/>
              <a:t>845-256-4060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45" y="3155978"/>
            <a:ext cx="3703334" cy="25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93"/>
    </mc:Choice>
    <mc:Fallback>
      <p:transition spd="slow" advTm="909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825" y="307571"/>
            <a:ext cx="629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Parent Portal – </a:t>
            </a:r>
            <a:r>
              <a:rPr lang="en-US" sz="2400" dirty="0" smtClean="0"/>
              <a:t>2 </a:t>
            </a:r>
            <a:r>
              <a:rPr lang="en-US" sz="2400" dirty="0" smtClean="0"/>
              <a:t>ways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44" y="1280766"/>
            <a:ext cx="1915738" cy="1499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7421" y="1622905"/>
            <a:ext cx="496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https://npcsd.powerschool.com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74" y="1288201"/>
            <a:ext cx="945314" cy="1371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40" y="3851098"/>
            <a:ext cx="1352550" cy="1685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0447" y="4368818"/>
            <a:ext cx="736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PowerSchool Mobile app (Google Play or iTunes store)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722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17"/>
    </mc:Choice>
    <mc:Fallback>
      <p:transition spd="slow" advTm="901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3" y="1439199"/>
            <a:ext cx="1549767" cy="1246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46" y="4270330"/>
            <a:ext cx="1365274" cy="20417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322839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0363" y="52038"/>
            <a:ext cx="805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One account – several children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372" y="3426455"/>
            <a:ext cx="2101464" cy="3248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462" y="1227162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24"/>
    </mc:Choice>
    <mc:Fallback>
      <p:transition spd="slow" advTm="90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3" y="1439199"/>
            <a:ext cx="1549767" cy="1246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46" y="4270330"/>
            <a:ext cx="1365274" cy="20417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322839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0363" y="52038"/>
            <a:ext cx="805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Email your child’s teacher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610" y="775593"/>
            <a:ext cx="7910686" cy="2254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610" y="3296803"/>
            <a:ext cx="2456453" cy="32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5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24"/>
    </mc:Choice>
    <mc:Fallback>
      <p:transition spd="slow" advTm="902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290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Paltz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Pettus, Cheri</dc:creator>
  <cp:lastModifiedBy>Pettus, Cheri</cp:lastModifiedBy>
  <cp:revision>50</cp:revision>
  <cp:lastPrinted>2022-10-20T17:23:44Z</cp:lastPrinted>
  <dcterms:created xsi:type="dcterms:W3CDTF">2022-10-20T12:22:59Z</dcterms:created>
  <dcterms:modified xsi:type="dcterms:W3CDTF">2022-10-20T18:02:12Z</dcterms:modified>
</cp:coreProperties>
</file>